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6" r:id="rId6"/>
    <p:sldId id="299" r:id="rId7"/>
    <p:sldId id="271" r:id="rId8"/>
    <p:sldId id="300" r:id="rId9"/>
    <p:sldId id="284" r:id="rId10"/>
    <p:sldId id="301" r:id="rId11"/>
    <p:sldId id="305" r:id="rId12"/>
    <p:sldId id="302" r:id="rId13"/>
    <p:sldId id="303" r:id="rId14"/>
    <p:sldId id="304" r:id="rId15"/>
    <p:sldId id="288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stem Plus" initials="SP" lastIdx="1" clrIdx="0">
    <p:extLst>
      <p:ext uri="{19B8F6BF-5375-455C-9EA6-DF929625EA0E}">
        <p15:presenceInfo xmlns:p15="http://schemas.microsoft.com/office/powerpoint/2012/main" userId="System Pl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8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11/25/2023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11/25/2023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18/01/ai-and-machine-learning-give-new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linkedin.com/in/siddhi-tarmale-34b53a253" TargetMode="External"/><Relationship Id="rId5" Type="http://schemas.openxmlformats.org/officeDocument/2006/relationships/hyperlink" Target="mailto:siddhitarmale20@gmail.com?subject=email.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slide" Target="sl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168" y="1057522"/>
            <a:ext cx="5120975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2800" dirty="0"/>
              <a:t>Superstore sales POWER-BI Dashboard</a:t>
            </a:r>
            <a:br>
              <a:rPr lang="en-US" sz="2800" dirty="0"/>
            </a:br>
            <a:endParaRPr lang="en-US" sz="1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/>
              <a:t>-</a:t>
            </a:r>
            <a:r>
              <a:rPr lang="en-US" sz="4000" dirty="0">
                <a:latin typeface="+mj-lt"/>
              </a:rPr>
              <a:t>Siddhi Tarmale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9642F19-57A3-D502-6C5A-B575C124CF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23107" r="23107"/>
          <a:stretch>
            <a:fillRect/>
          </a:stretch>
        </p:blipFill>
        <p:spPr>
          <a:xfrm>
            <a:off x="6859936" y="43982"/>
            <a:ext cx="5332064" cy="68580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BADDB-1ED8-2943-EEC3-C5D043042D2B}"/>
              </a:ext>
            </a:extLst>
          </p:cNvPr>
          <p:cNvSpPr txBox="1"/>
          <p:nvPr/>
        </p:nvSpPr>
        <p:spPr>
          <a:xfrm>
            <a:off x="6859936" y="6858000"/>
            <a:ext cx="5332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scherlund.blogspot.com/2018/01/ai-and-machine-learning-give-new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smtClean="0"/>
              <a:t>Dashboard Design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26" y="1390116"/>
            <a:ext cx="8457538" cy="47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 smtClean="0"/>
              <a:t>Insight from dashboard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092" y="1611086"/>
            <a:ext cx="10010356" cy="4049272"/>
          </a:xfrm>
        </p:spPr>
        <p:txBody>
          <a:bodyPr>
            <a:normAutofit fontScale="92500"/>
          </a:bodyPr>
          <a:lstStyle/>
          <a:p>
            <a:r>
              <a:rPr lang="en-US" sz="1800" spc="0" dirty="0" smtClean="0"/>
              <a:t>Profit is high in march 2020 than march 2019 and its increases at the end of year.</a:t>
            </a:r>
            <a:endParaRPr lang="en-US" sz="1800" spc="0" dirty="0"/>
          </a:p>
          <a:p>
            <a:r>
              <a:rPr lang="en-US" sz="1800" spc="0" dirty="0" smtClean="0"/>
              <a:t>Though there is low sales in October month but profit is high.</a:t>
            </a:r>
          </a:p>
          <a:p>
            <a:r>
              <a:rPr lang="en-US" sz="1800" spc="0" dirty="0" smtClean="0"/>
              <a:t>Standard class ship mode is preferred largely over customers.</a:t>
            </a:r>
          </a:p>
          <a:p>
            <a:r>
              <a:rPr lang="en-US" sz="1800" spc="0" dirty="0" smtClean="0"/>
              <a:t>There is high sales for the phones in subcategory level and office supplies in category level respectively.</a:t>
            </a:r>
          </a:p>
          <a:p>
            <a:r>
              <a:rPr lang="en-US" sz="1800" spc="0" dirty="0" smtClean="0"/>
              <a:t>Lowest payment mode is through cards so we can run credit cards offer to increase that segment sales.</a:t>
            </a:r>
          </a:p>
          <a:p>
            <a:r>
              <a:rPr lang="en-US" sz="1800" spc="0" dirty="0" smtClean="0"/>
              <a:t>Consumers are contributed for the highest sale than the home offices &amp; cooperates.</a:t>
            </a:r>
            <a:r>
              <a:rPr lang="en-US" sz="1800" spc="0" dirty="0"/>
              <a:t> </a:t>
            </a:r>
            <a:r>
              <a:rPr lang="en-US" sz="1800" spc="0" dirty="0" smtClean="0"/>
              <a:t>To </a:t>
            </a:r>
            <a:r>
              <a:rPr lang="en-US" sz="1800" spc="0" dirty="0"/>
              <a:t>increase </a:t>
            </a:r>
            <a:r>
              <a:rPr lang="en-US" sz="1800" spc="0" dirty="0" smtClean="0"/>
              <a:t>their have We should run the sales offer specially on home </a:t>
            </a:r>
            <a:r>
              <a:rPr lang="en-US" sz="1800" spc="0" dirty="0"/>
              <a:t>offices &amp; </a:t>
            </a:r>
            <a:r>
              <a:rPr lang="en-US" sz="1800" spc="0" dirty="0" smtClean="0"/>
              <a:t>cooperates products.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8" y="537381"/>
            <a:ext cx="6172412" cy="1031927"/>
          </a:xfrm>
        </p:spPr>
        <p:txBody>
          <a:bodyPr/>
          <a:lstStyle/>
          <a:p>
            <a: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等线" panose="02010600030101010101" pitchFamily="2" charset="-122"/>
                <a:cs typeface="Times New Roman" panose="02020603050405020304" pitchFamily="18" charset="0"/>
              </a:rPr>
              <a:t>Learnings</a:t>
            </a:r>
            <a:r>
              <a:rPr lang="en-US" sz="36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等线" panose="02010600030101010101" pitchFamily="2" charset="-122"/>
                <a:cs typeface="Times New Roman" panose="02020603050405020304" pitchFamily="18" charset="0"/>
              </a:rPr>
              <a:t> from project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613544" cy="2249321"/>
          </a:xfrm>
        </p:spPr>
      </p:pic>
      <p:pic>
        <p:nvPicPr>
          <p:cNvPr id="13" name="Picture Placeholder 12" descr="Digital Graph screen reflection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578213"/>
            <a:ext cx="4613544" cy="224152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908DB8-E92A-433D-BC79-CFD872B072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8" y="2324712"/>
            <a:ext cx="3084352" cy="2183136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1735745"/>
            <a:ext cx="6172412" cy="3767496"/>
          </a:xfrm>
        </p:spPr>
        <p:txBody>
          <a:bodyPr>
            <a:normAutofit/>
          </a:bodyPr>
          <a:lstStyle/>
          <a:p>
            <a:pPr algn="just"/>
            <a:r>
              <a:rPr lang="en-US" sz="2400" spc="0" dirty="0" err="1" smtClean="0"/>
              <a:t>Incorpated</a:t>
            </a:r>
            <a:r>
              <a:rPr lang="en-US" sz="2400" spc="0" dirty="0" smtClean="0"/>
              <a:t> </a:t>
            </a:r>
            <a:r>
              <a:rPr lang="en-US" sz="2400" b="1" spc="0" dirty="0" smtClean="0"/>
              <a:t>data analysis</a:t>
            </a:r>
            <a:r>
              <a:rPr lang="en-US" sz="2400" spc="0" dirty="0" smtClean="0"/>
              <a:t> techniques </a:t>
            </a:r>
            <a:r>
              <a:rPr lang="en-US" sz="2400" spc="0" dirty="0" err="1" smtClean="0"/>
              <a:t>spealizing</a:t>
            </a:r>
            <a:r>
              <a:rPr lang="en-US" sz="2400" spc="0" dirty="0" smtClean="0"/>
              <a:t> in </a:t>
            </a:r>
            <a:r>
              <a:rPr lang="en-US" sz="2400" b="1" spc="0" dirty="0" smtClean="0"/>
              <a:t>time series </a:t>
            </a:r>
            <a:r>
              <a:rPr lang="en-US" sz="2400" b="1" spc="0" dirty="0" err="1" smtClean="0"/>
              <a:t>analaysis</a:t>
            </a:r>
            <a:r>
              <a:rPr lang="en-US" sz="2400" spc="0" dirty="0" smtClean="0"/>
              <a:t>, to deliver </a:t>
            </a:r>
            <a:r>
              <a:rPr lang="en-US" sz="2400" b="1" spc="0" dirty="0" smtClean="0"/>
              <a:t>valuable insights</a:t>
            </a:r>
            <a:r>
              <a:rPr lang="en-US" sz="2400" spc="0" dirty="0" smtClean="0"/>
              <a:t>, accurate </a:t>
            </a:r>
            <a:r>
              <a:rPr lang="en-US" sz="2400" b="1" spc="0" dirty="0" smtClean="0"/>
              <a:t>sales forecasting </a:t>
            </a:r>
            <a:r>
              <a:rPr lang="en-US" sz="2400" spc="0" dirty="0" smtClean="0"/>
              <a:t>&amp; </a:t>
            </a:r>
            <a:r>
              <a:rPr lang="en-US" sz="2400" b="1" spc="0" dirty="0" smtClean="0"/>
              <a:t>interactive dashboard </a:t>
            </a:r>
            <a:r>
              <a:rPr lang="en-US" sz="2400" spc="0" dirty="0" smtClean="0"/>
              <a:t>creation for  driving business success.</a:t>
            </a:r>
            <a:endParaRPr lang="en-US" sz="2400" spc="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2" name="Picture Placeholder 31" descr="Two people working on a laptop and tablet with graphs and tables 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1" y="3461003"/>
            <a:ext cx="5052418" cy="339699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2" y="3928342"/>
            <a:ext cx="4162319" cy="2285000"/>
          </a:xfrm>
        </p:spPr>
        <p:txBody>
          <a:bodyPr>
            <a:normAutofit/>
          </a:bodyPr>
          <a:lstStyle/>
          <a:p>
            <a:r>
              <a:rPr lang="en-US" sz="1600" b="1" spc="0" dirty="0">
                <a:cs typeface="Calibri" panose="020F0502020204030204" pitchFamily="34" charset="0"/>
              </a:rPr>
              <a:t>Presenter Name: Siddhi Tarmale</a:t>
            </a:r>
          </a:p>
          <a:p>
            <a:r>
              <a:rPr lang="en-US" sz="1600" b="1" spc="0" dirty="0">
                <a:cs typeface="Calibri" panose="020F0502020204030204" pitchFamily="34" charset="0"/>
              </a:rPr>
              <a:t>Email: </a:t>
            </a:r>
            <a:r>
              <a:rPr lang="en-US" sz="1200" b="1" spc="0" dirty="0">
                <a:cs typeface="Calibri" panose="020F0502020204030204" pitchFamily="34" charset="0"/>
                <a:hlinkClick r:id="rId5"/>
              </a:rPr>
              <a:t>siddhitarmale20@gmail.com</a:t>
            </a:r>
            <a:endParaRPr lang="en-US" sz="1200" b="1" spc="0" dirty="0">
              <a:cs typeface="Calibri" panose="020F0502020204030204" pitchFamily="34" charset="0"/>
            </a:endParaRPr>
          </a:p>
          <a:p>
            <a:r>
              <a:rPr lang="en-US" sz="1600" b="1" spc="0" dirty="0" err="1">
                <a:cs typeface="Calibri" panose="020F0502020204030204" pitchFamily="34" charset="0"/>
              </a:rPr>
              <a:t>LinkedIn:</a:t>
            </a:r>
            <a:r>
              <a:rPr lang="en-US" sz="1200" b="1" spc="0" dirty="0" err="1">
                <a:cs typeface="Calibri" panose="020F0502020204030204" pitchFamily="34" charset="0"/>
                <a:hlinkClick r:id="rId6"/>
              </a:rPr>
              <a:t>https</a:t>
            </a:r>
            <a:r>
              <a:rPr lang="en-US" sz="1200" b="1" spc="0" dirty="0">
                <a:cs typeface="Calibri" panose="020F0502020204030204" pitchFamily="34" charset="0"/>
                <a:hlinkClick r:id="rId6"/>
              </a:rPr>
              <a:t>://www.linkedin.com/in/siddhi-tarmale-34b53a253</a:t>
            </a:r>
            <a:endParaRPr lang="en-US" sz="1200" b="1" spc="0" dirty="0">
              <a:cs typeface="Calibri" panose="020F0502020204030204" pitchFamily="34" charset="0"/>
            </a:endParaRPr>
          </a:p>
          <a:p>
            <a:r>
              <a:rPr lang="en-US" sz="1600" b="1" spc="0" dirty="0" err="1">
                <a:cs typeface="Calibri" panose="020F0502020204030204" pitchFamily="34" charset="0"/>
              </a:rPr>
              <a:t>Github</a:t>
            </a:r>
            <a:r>
              <a:rPr lang="en-US" sz="1600" b="1" spc="0" dirty="0"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63FD36A-B869-46D7-A4E1-FAA91F3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46" y="1085431"/>
            <a:ext cx="6623040" cy="791861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u="sng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project includes</a:t>
            </a:r>
            <a:r>
              <a:rPr lang="en-US" sz="2000" dirty="0" smtClean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endParaRPr lang="en-US" sz="20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46" y="1763469"/>
            <a:ext cx="6623039" cy="4359819"/>
          </a:xfrm>
        </p:spPr>
        <p:txBody>
          <a:bodyPr>
            <a:normAutofit fontScale="85000" lnSpcReduction="20000"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Power Bi Project Objective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Import Data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Data Cleaning &amp; Processing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Power Query Editor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DAX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Measures and Calculations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Create New Columns and Tables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Advanced Charts and Maps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Filters and Slicers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Zoom in Charts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Dashboard Design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Forecasting in Power BI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- Power BI Sales Forecast 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1800" spc="0" dirty="0">
                <a:ea typeface="等线" panose="02010600030101010101" pitchFamily="2" charset="-122"/>
                <a:cs typeface="Times New Roman" panose="02020603050405020304" pitchFamily="18" charset="0"/>
              </a:rPr>
              <a:t>Insights from Dashboard</a:t>
            </a:r>
            <a:endParaRPr lang="en-US" spc="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364" y="-64885"/>
            <a:ext cx="6457717" cy="1580890"/>
          </a:xfrm>
        </p:spPr>
        <p:txBody>
          <a:bodyPr>
            <a:normAutofit/>
          </a:bodyPr>
          <a:lstStyle/>
          <a:p>
            <a:r>
              <a:rPr lang="en-US" sz="3600" u="sng" spc="0" dirty="0" smtClean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sz="3600" u="sng" spc="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Bi Project Objective</a:t>
            </a:r>
            <a:endParaRPr lang="en-US" u="sng" dirty="0"/>
          </a:p>
        </p:txBody>
      </p:sp>
      <p:pic>
        <p:nvPicPr>
          <p:cNvPr id="16" name="Picture Placeholder 15" descr="Graph, tables and charts">
            <a:extLst>
              <a:ext uri="{FF2B5EF4-FFF2-40B4-BE49-F238E27FC236}">
                <a16:creationId xmlns:a16="http://schemas.microsoft.com/office/drawing/2014/main" id="{E1DA0A58-7C3B-4F53-80D8-6355E31465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61004"/>
            <a:ext cx="4613547" cy="3396996"/>
          </a:xfrm>
        </p:spPr>
      </p:pic>
      <p:pic>
        <p:nvPicPr>
          <p:cNvPr id="26" name="Picture Placeholder 25" descr="People around a desk working 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363" y="1290811"/>
            <a:ext cx="6457717" cy="1971279"/>
          </a:xfrm>
        </p:spPr>
        <p:txBody>
          <a:bodyPr/>
          <a:lstStyle/>
          <a:p>
            <a:r>
              <a:rPr lang="en-US" dirty="0"/>
              <a:t>To contribute to the success of a business by utilizing </a:t>
            </a:r>
            <a:r>
              <a:rPr lang="en-US" b="1" dirty="0"/>
              <a:t>data analysis </a:t>
            </a:r>
            <a:r>
              <a:rPr lang="en-US" dirty="0"/>
              <a:t>techniques specially focusing On </a:t>
            </a:r>
            <a:r>
              <a:rPr lang="en-US" b="1" dirty="0"/>
              <a:t>time series analysis </a:t>
            </a:r>
            <a:r>
              <a:rPr lang="en-US" dirty="0"/>
              <a:t>to provide valuable insight &amp; accurate </a:t>
            </a:r>
            <a:r>
              <a:rPr lang="en-US" b="1" dirty="0"/>
              <a:t>sales forecasting</a:t>
            </a:r>
            <a:r>
              <a:rPr lang="en-US" dirty="0"/>
              <a:t>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hlinkClick r:id="rId5" action="ppaction://hlinksldjump"/>
            <a:extLst>
              <a:ext uri="{FF2B5EF4-FFF2-40B4-BE49-F238E27FC236}">
                <a16:creationId xmlns:a16="http://schemas.microsoft.com/office/drawing/2014/main" id="{2B6F1652-A833-4D6B-9988-E3DBA5116C20}"/>
              </a:ext>
            </a:extLst>
          </p:cNvPr>
          <p:cNvSpPr txBox="1"/>
          <p:nvPr/>
        </p:nvSpPr>
        <p:spPr>
          <a:xfrm>
            <a:off x="5078471" y="3027662"/>
            <a:ext cx="598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spc="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- </a:t>
            </a:r>
            <a:r>
              <a:rPr lang="en-IN" sz="1600" spc="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action="ppaction://hlinksldjump" tooltip="https://rb.gy/6l7bl "/>
              </a:rPr>
              <a:t>https://rb.gy/6l7bl</a:t>
            </a:r>
            <a:r>
              <a:rPr lang="en-IN" dirty="0">
                <a:hlinkClick r:id="rId5" action="ppaction://hlinksldjump" tooltip="https://rb.gy/6l7bl "/>
              </a:rPr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63" y="3696138"/>
            <a:ext cx="5573486" cy="26056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B7886DF7-FA3D-4AD1-AEC1-578EA3AC8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9779" y="1304087"/>
            <a:ext cx="3806919" cy="2745367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b="1" u="sng" spc="0" dirty="0" smtClean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sz="1800" b="1" u="sng" spc="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Data in Power BI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spc="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We can Import dataset in any format like SQL,CSV </a:t>
            </a:r>
            <a:r>
              <a:rPr lang="en-US" sz="1400" spc="0" dirty="0" err="1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file,xls,text,Json</a:t>
            </a:r>
            <a:r>
              <a:rPr lang="en-US" sz="1400" spc="0" dirty="0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400" spc="0" dirty="0" err="1">
                <a:solidFill>
                  <a:schemeClr val="tx1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etc</a:t>
            </a:r>
            <a:endParaRPr lang="en-US" sz="1400" spc="0" dirty="0">
              <a:solidFill>
                <a:schemeClr val="tx1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sz="1800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sz="1800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sz="1800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sz="1800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420CB86-6CE4-CE88-65AE-8C5E4CF4F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273" b="34273"/>
          <a:stretch>
            <a:fillRect/>
          </a:stretch>
        </p:blipFill>
        <p:spPr>
          <a:xfrm>
            <a:off x="142321" y="1228955"/>
            <a:ext cx="7148512" cy="1403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1626D-B63A-FF20-4E8F-AC8EED9F461F}"/>
              </a:ext>
            </a:extLst>
          </p:cNvPr>
          <p:cNvSpPr txBox="1"/>
          <p:nvPr/>
        </p:nvSpPr>
        <p:spPr>
          <a:xfrm>
            <a:off x="7779857" y="2811163"/>
            <a:ext cx="3731740" cy="30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u="sng" spc="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sz="1800" b="1" u="sng" spc="0" dirty="0">
                <a:ea typeface="等线" panose="02010600030101010101" pitchFamily="2" charset="-122"/>
                <a:cs typeface="Times New Roman" panose="02020603050405020304" pitchFamily="18" charset="0"/>
              </a:rPr>
              <a:t>Cleaning &amp; </a:t>
            </a:r>
            <a:r>
              <a:rPr lang="en-US" sz="1800" b="1" u="sng" spc="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Processing in </a:t>
            </a:r>
            <a:r>
              <a:rPr lang="en-US" sz="1800" b="1" u="sng" spc="0" dirty="0">
                <a:ea typeface="等线" panose="02010600030101010101" pitchFamily="2" charset="-122"/>
                <a:cs typeface="Times New Roman" panose="02020603050405020304" pitchFamily="18" charset="0"/>
              </a:rPr>
              <a:t>Power BI</a:t>
            </a:r>
          </a:p>
          <a:p>
            <a:pPr marL="285750" marR="0" lvl="0" indent="-285750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等线" panose="02010600030101010101" pitchFamily="2" charset="-122"/>
                <a:cs typeface="Times New Roman" panose="02020603050405020304" pitchFamily="18" charset="0"/>
              </a:rPr>
              <a:t>Transform the data file in the power query editor</a:t>
            </a:r>
          </a:p>
          <a:p>
            <a:pPr marL="285750" marR="0" lvl="0" indent="-285750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等线" panose="02010600030101010101" pitchFamily="2" charset="-122"/>
                <a:cs typeface="Times New Roman" panose="02020603050405020304" pitchFamily="18" charset="0"/>
              </a:rPr>
              <a:t>Change the datatype , detect null/empty set and modify</a:t>
            </a:r>
          </a:p>
          <a:p>
            <a:pPr marL="285750" marR="0" lvl="0" indent="-285750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等线" panose="02010600030101010101" pitchFamily="2" charset="-122"/>
                <a:cs typeface="Times New Roman" panose="02020603050405020304" pitchFamily="18" charset="0"/>
              </a:rPr>
              <a:t>Remove duplicates, blank spaces </a:t>
            </a:r>
          </a:p>
          <a:p>
            <a:pPr marL="285750" marR="0" lvl="0" indent="-285750">
              <a:lnSpc>
                <a:spcPct val="14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等线" panose="02010600030101010101" pitchFamily="2" charset="-122"/>
                <a:cs typeface="Times New Roman" panose="02020603050405020304" pitchFamily="18" charset="0"/>
              </a:rPr>
              <a:t>Replace #N/A value with zero in return column.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9807577-36C1-B4A3-2DE8-3A4779FE3EBF}"/>
              </a:ext>
            </a:extLst>
          </p:cNvPr>
          <p:cNvSpPr txBox="1">
            <a:spLocks/>
          </p:cNvSpPr>
          <p:nvPr/>
        </p:nvSpPr>
        <p:spPr>
          <a:xfrm>
            <a:off x="0" y="1304087"/>
            <a:ext cx="7148576" cy="1057189"/>
          </a:xfrm>
          <a:prstGeom prst="rect">
            <a:avLst/>
          </a:prstGeom>
        </p:spPr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FF2E004-883C-E636-6A37-D97A072E3AEA}"/>
              </a:ext>
            </a:extLst>
          </p:cNvPr>
          <p:cNvSpPr txBox="1">
            <a:spLocks/>
          </p:cNvSpPr>
          <p:nvPr/>
        </p:nvSpPr>
        <p:spPr>
          <a:xfrm>
            <a:off x="290602" y="2964565"/>
            <a:ext cx="7148576" cy="1057189"/>
          </a:xfrm>
          <a:prstGeom prst="rect">
            <a:avLst/>
          </a:prstGeom>
        </p:spPr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E57EC4-9A1A-0A53-5CE1-5230EFBB2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5686" y="3276599"/>
            <a:ext cx="3072714" cy="176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499BA6-B8B8-0835-E857-A4A187E7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689" y="2982739"/>
            <a:ext cx="27717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en-US" dirty="0" smtClean="0"/>
              <a:t>Dashboard creation: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35371" y="2490651"/>
            <a:ext cx="8671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clustered chart of </a:t>
            </a:r>
            <a:r>
              <a:rPr lang="en-US" dirty="0" err="1" smtClean="0"/>
              <a:t>categeory</a:t>
            </a:r>
            <a:r>
              <a:rPr lang="en-US" dirty="0" smtClean="0"/>
              <a:t> v/s sales with different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likewise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smtClean="0"/>
              <a:t>create Map </a:t>
            </a:r>
            <a:r>
              <a:rPr lang="en-US" dirty="0"/>
              <a:t>chart, Area chart, Donut chart etc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</a:t>
            </a:r>
            <a:r>
              <a:rPr lang="en-US" u="sng" dirty="0" smtClean="0"/>
              <a:t>canvas</a:t>
            </a:r>
            <a:r>
              <a:rPr lang="en-US" dirty="0" smtClean="0"/>
              <a:t> </a:t>
            </a:r>
            <a:r>
              <a:rPr lang="en-US" dirty="0" err="1" smtClean="0"/>
              <a:t>backgraound</a:t>
            </a:r>
            <a:r>
              <a:rPr lang="en-US" dirty="0" smtClean="0"/>
              <a:t> to blue gradient for effective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effects of chart :</a:t>
            </a:r>
            <a:r>
              <a:rPr lang="en-US" dirty="0" err="1" smtClean="0"/>
              <a:t>colour,text,transparency,border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tooltips on to see the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multiple charts by </a:t>
            </a:r>
            <a:r>
              <a:rPr lang="en-US" dirty="0" err="1" smtClean="0"/>
              <a:t>crt+c</a:t>
            </a:r>
            <a:r>
              <a:rPr lang="en-US" dirty="0" smtClean="0"/>
              <a:t> &amp; </a:t>
            </a:r>
            <a:r>
              <a:rPr lang="en-US" dirty="0" err="1" smtClean="0"/>
              <a:t>crt+v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Rename the title according to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trend axis to compare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sed the bubble visual to showcase </a:t>
            </a:r>
          </a:p>
          <a:p>
            <a:r>
              <a:rPr lang="en-US" dirty="0"/>
              <a:t> </a:t>
            </a:r>
            <a:r>
              <a:rPr lang="en-US" dirty="0" smtClean="0"/>
              <a:t>    sales for better clarity.</a:t>
            </a:r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17" y="3777301"/>
            <a:ext cx="4770966" cy="26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4349"/>
            <a:ext cx="2114845" cy="4401164"/>
          </a:xfrm>
          <a:prstGeom prst="rect">
            <a:avLst/>
          </a:prstGeo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7" y="5130918"/>
            <a:ext cx="4606535" cy="1079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Advanced charts</a:t>
            </a:r>
            <a:endParaRPr lang="en-US" sz="32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4799" y="533055"/>
            <a:ext cx="16881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Donut chart</a:t>
            </a:r>
            <a:r>
              <a:rPr lang="en-US" b="1" u="sng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Donut charts are used to visualize a section of whole rather than comparing individual values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It compare values from a single </a:t>
            </a:r>
            <a:r>
              <a:rPr lang="en-US" sz="1400" dirty="0" err="1" smtClean="0"/>
              <a:t>dimention</a:t>
            </a:r>
            <a:r>
              <a:rPr lang="en-US" sz="1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I have made charts on basis of customer  segment &amp; payment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70" y="2296000"/>
            <a:ext cx="4263393" cy="3374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61766"/>
            <a:ext cx="1933845" cy="1562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5793" y="215850"/>
            <a:ext cx="44201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G</a:t>
            </a:r>
            <a:r>
              <a:rPr lang="en-IN" b="1" u="sng" dirty="0" smtClean="0"/>
              <a:t>auge chart: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Gauge charts give you a way to quickly see how well a given metric is performing against a target goal. 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gauge line (or needle) represents the goal or target value. The shading represents the progress toward</a:t>
            </a:r>
            <a:endParaRPr lang="en-I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901912" y="2616338"/>
            <a:ext cx="259515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 </a:t>
            </a:r>
            <a:r>
              <a:rPr lang="en-US" b="1" u="sng" dirty="0"/>
              <a:t>Area charts </a:t>
            </a:r>
            <a:endParaRPr lang="en-US" b="1" u="sng" dirty="0" smtClean="0"/>
          </a:p>
          <a:p>
            <a:pPr algn="ctr"/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Area charts</a:t>
            </a:r>
            <a:r>
              <a:rPr lang="en-US" sz="1400" dirty="0"/>
              <a:t> emphasize the magnitude of change over time, and can be used to draw attention to the total value across a trend.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For </a:t>
            </a:r>
            <a:r>
              <a:rPr lang="en-US" sz="1400" dirty="0"/>
              <a:t>example, </a:t>
            </a:r>
            <a:r>
              <a:rPr lang="en-US" sz="1400" dirty="0" smtClean="0"/>
              <a:t>here data </a:t>
            </a:r>
            <a:r>
              <a:rPr lang="en-US" sz="1400" dirty="0"/>
              <a:t>that represents profit over time can be plotted in an area chart to emphasize the total </a:t>
            </a:r>
            <a:r>
              <a:rPr lang="en-US" sz="1400" dirty="0" smtClean="0"/>
              <a:t>profit. Likewise for the sales the chart is shown by year basis respectively.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7F75F49-C034-480C-BF42-A457B92F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/>
          <a:lstStyle/>
          <a:p>
            <a:r>
              <a:rPr lang="en-US" dirty="0" err="1" smtClean="0"/>
              <a:t>Slicers,KPIs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84A8D-A9ED-4EB8-B282-A34AB39E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176" y="3145691"/>
            <a:ext cx="3391373" cy="1190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2377" y="2499360"/>
            <a:ext cx="5904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KPIs –Key performance </a:t>
            </a:r>
            <a:r>
              <a:rPr lang="en-US" b="1" u="sng" dirty="0" smtClean="0"/>
              <a:t>indicator</a:t>
            </a:r>
          </a:p>
          <a:p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show the </a:t>
            </a:r>
            <a:r>
              <a:rPr lang="en-US" dirty="0" err="1" smtClean="0"/>
              <a:t>sum,avg,max,min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 of important data using cards.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have displayed </a:t>
            </a:r>
            <a:r>
              <a:rPr lang="en-US" dirty="0" err="1" smtClean="0"/>
              <a:t>sales,profit</a:t>
            </a:r>
            <a:r>
              <a:rPr lang="en-US" dirty="0" smtClean="0"/>
              <a:t>, quantity and </a:t>
            </a:r>
            <a:r>
              <a:rPr lang="en-US" dirty="0" err="1" smtClean="0"/>
              <a:t>avg</a:t>
            </a:r>
            <a:r>
              <a:rPr lang="en-US" dirty="0" smtClean="0"/>
              <a:t> delivery days as 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customize the values as whole/decimal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6" y="425503"/>
            <a:ext cx="5630061" cy="166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23176" y="539931"/>
            <a:ext cx="361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Slicer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Slicer is the type of </a:t>
            </a:r>
            <a:r>
              <a:rPr lang="en-US" dirty="0" err="1" smtClean="0"/>
              <a:t>fliter</a:t>
            </a:r>
            <a:r>
              <a:rPr lang="en-US" dirty="0" smtClean="0"/>
              <a:t> used to customize analysis of  the report.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have made the region wise slicer to filter out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2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DAX Query in Power BI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2046" y="2394857"/>
            <a:ext cx="809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20" y="4215615"/>
            <a:ext cx="8070797" cy="2540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5371" y="2506166"/>
            <a:ext cx="79509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the Detailed Analysis expression we have created new column to find out Average Delivery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that write query in table view &amp; refresh the Report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DAX Query = </a:t>
            </a:r>
            <a:r>
              <a:rPr lang="en-US" sz="1000" dirty="0" err="1" smtClean="0">
                <a:solidFill>
                  <a:srgbClr val="00B0F0"/>
                </a:solidFill>
              </a:rPr>
              <a:t>Avgdelivery</a:t>
            </a:r>
            <a:r>
              <a:rPr lang="en-US" sz="1000" dirty="0" smtClean="0">
                <a:solidFill>
                  <a:srgbClr val="00B0F0"/>
                </a:solidFill>
              </a:rPr>
              <a:t> </a:t>
            </a:r>
            <a:r>
              <a:rPr lang="en-US" sz="1000" dirty="0">
                <a:solidFill>
                  <a:srgbClr val="00B0F0"/>
                </a:solidFill>
              </a:rPr>
              <a:t>= DATEDIFF(</a:t>
            </a:r>
            <a:r>
              <a:rPr lang="en-US" sz="1000" dirty="0" err="1">
                <a:solidFill>
                  <a:srgbClr val="00B0F0"/>
                </a:solidFill>
              </a:rPr>
              <a:t>SuperStore_Sales_Dataset</a:t>
            </a:r>
            <a:r>
              <a:rPr lang="en-US" sz="1000" dirty="0">
                <a:solidFill>
                  <a:srgbClr val="00B0F0"/>
                </a:solidFill>
              </a:rPr>
              <a:t>[Order Date],</a:t>
            </a:r>
            <a:r>
              <a:rPr lang="en-US" sz="1000" dirty="0" err="1">
                <a:solidFill>
                  <a:srgbClr val="00B0F0"/>
                </a:solidFill>
              </a:rPr>
              <a:t>SuperStore_Sales_Dataset</a:t>
            </a:r>
            <a:r>
              <a:rPr lang="en-US" sz="1000" dirty="0">
                <a:solidFill>
                  <a:srgbClr val="00B0F0"/>
                </a:solidFill>
              </a:rPr>
              <a:t>[Ship Date],DAY</a:t>
            </a:r>
            <a:r>
              <a:rPr lang="en-US" sz="1000" dirty="0" smtClean="0">
                <a:solidFill>
                  <a:srgbClr val="00B0F0"/>
                </a:solidFill>
              </a:rPr>
              <a:t>)</a:t>
            </a:r>
          </a:p>
          <a:p>
            <a:endParaRPr lang="en-US" sz="1000" u="sng" dirty="0">
              <a:solidFill>
                <a:srgbClr val="00B0F0"/>
              </a:solidFill>
            </a:endParaRPr>
          </a:p>
          <a:p>
            <a:endParaRPr lang="en-IN" sz="1000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9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/>
          <a:lstStyle/>
          <a:p>
            <a:r>
              <a:rPr lang="en-US" dirty="0" smtClean="0"/>
              <a:t>Power BI sales forecasting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34" y="0"/>
            <a:ext cx="9902860" cy="42221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9131" y="3178629"/>
            <a:ext cx="76461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Sales forecasting can be shown by line chart for the days, months &amp;years format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 have done forecasting of sales by order date for next 15 days.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We can summarize the forecasting otherwise can shown in table format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Depending the confidence the forecasting will change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Eg</a:t>
            </a:r>
            <a:r>
              <a:rPr lang="en-US" sz="1400" dirty="0" smtClean="0"/>
              <a:t>. For 09 Jan 2021 : max sale can be upper bound value and min sale can be lower bound value respectively.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5901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B374A7-2E79-4FEF-822D-2492B9AD90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711</TotalTime>
  <Words>818</Words>
  <Application>Microsoft Office PowerPoint</Application>
  <PresentationFormat>Widescreen</PresentationFormat>
  <Paragraphs>115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等线</vt:lpstr>
      <vt:lpstr>Meiryo</vt:lpstr>
      <vt:lpstr>Times New Roman</vt:lpstr>
      <vt:lpstr>ShojiVTI</vt:lpstr>
      <vt:lpstr>Superstore sales POWER-BI Dashboard </vt:lpstr>
      <vt:lpstr>The project includes: </vt:lpstr>
      <vt:lpstr>Power Bi Project Objective</vt:lpstr>
      <vt:lpstr>PowerPoint Presentation</vt:lpstr>
      <vt:lpstr>Dashboard creation:</vt:lpstr>
      <vt:lpstr>PowerPoint Presentation</vt:lpstr>
      <vt:lpstr>Slicers,KPIs</vt:lpstr>
      <vt:lpstr>DAX Query in Power BI</vt:lpstr>
      <vt:lpstr>Power BI sales forecasting</vt:lpstr>
      <vt:lpstr>Dashboard Design</vt:lpstr>
      <vt:lpstr>Insight from dashboard</vt:lpstr>
      <vt:lpstr>Learnings from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 sales POWER-BI Dashboard</dc:title>
  <dc:creator>Siddhi Tarmale</dc:creator>
  <cp:lastModifiedBy>System Plus</cp:lastModifiedBy>
  <cp:revision>29</cp:revision>
  <dcterms:created xsi:type="dcterms:W3CDTF">2023-11-22T15:20:43Z</dcterms:created>
  <dcterms:modified xsi:type="dcterms:W3CDTF">2023-11-25T13:26:33Z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